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86" r:id="rId3"/>
    <p:sldId id="259" r:id="rId4"/>
    <p:sldId id="260" r:id="rId5"/>
    <p:sldId id="264" r:id="rId6"/>
    <p:sldId id="277" r:id="rId7"/>
    <p:sldId id="278" r:id="rId8"/>
    <p:sldId id="279" r:id="rId9"/>
    <p:sldId id="285" r:id="rId10"/>
    <p:sldId id="287" r:id="rId11"/>
    <p:sldId id="288" r:id="rId12"/>
    <p:sldId id="289" r:id="rId13"/>
    <p:sldId id="290" r:id="rId14"/>
    <p:sldId id="291" r:id="rId15"/>
    <p:sldId id="293" r:id="rId16"/>
    <p:sldId id="271" r:id="rId17"/>
    <p:sldId id="294" r:id="rId18"/>
    <p:sldId id="295" r:id="rId19"/>
    <p:sldId id="296" r:id="rId20"/>
    <p:sldId id="297" r:id="rId21"/>
    <p:sldId id="299" r:id="rId22"/>
    <p:sldId id="298" r:id="rId23"/>
    <p:sldId id="284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rr5po8aeV1WiWaVQAcq/mVniQ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92790"/>
  </p:normalViewPr>
  <p:slideViewPr>
    <p:cSldViewPr snapToGrid="0">
      <p:cViewPr varScale="1">
        <p:scale>
          <a:sx n="139" d="100"/>
          <a:sy n="139" d="100"/>
        </p:scale>
        <p:origin x="79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7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300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04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96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139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50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29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433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94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63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780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336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702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04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22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83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41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9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0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0"/>
          <p:cNvSpPr txBox="1">
            <a:spLocks noGrp="1"/>
          </p:cNvSpPr>
          <p:nvPr>
            <p:ph type="subTitle" idx="1"/>
          </p:nvPr>
        </p:nvSpPr>
        <p:spPr>
          <a:xfrm>
            <a:off x="2681548" y="1621254"/>
            <a:ext cx="6828903" cy="49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 sz="2800" b="1">
                <a:solidFill>
                  <a:srgbClr val="00206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30"/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Current Conditions</a:t>
            </a:r>
            <a:endParaRPr/>
          </a:p>
        </p:txBody>
      </p:sp>
      <p:cxnSp>
        <p:nvCxnSpPr>
          <p:cNvPr id="35" name="Google Shape;35;p30"/>
          <p:cNvCxnSpPr/>
          <p:nvPr/>
        </p:nvCxnSpPr>
        <p:spPr>
          <a:xfrm>
            <a:off x="1639388" y="2849212"/>
            <a:ext cx="0" cy="34926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30"/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/>
          </a:p>
        </p:txBody>
      </p:sp>
      <p:sp>
        <p:nvSpPr>
          <p:cNvPr id="37" name="Google Shape;37;p30"/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/>
          </a:p>
        </p:txBody>
      </p:sp>
      <p:sp>
        <p:nvSpPr>
          <p:cNvPr id="38" name="Google Shape;38;p30"/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Days 3-5</a:t>
            </a:r>
            <a:endParaRPr/>
          </a:p>
        </p:txBody>
      </p:sp>
      <p:sp>
        <p:nvSpPr>
          <p:cNvPr id="39" name="Google Shape;39;p30" descr="Summary of current conditions."/>
          <p:cNvSpPr txBox="1">
            <a:spLocks noGrp="1"/>
          </p:cNvSpPr>
          <p:nvPr>
            <p:ph type="body" idx="2"/>
          </p:nvPr>
        </p:nvSpPr>
        <p:spPr>
          <a:xfrm>
            <a:off x="1734095" y="2844430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 descr="Summary of day 1 forecast."/>
          <p:cNvSpPr txBox="1">
            <a:spLocks noGrp="1"/>
          </p:cNvSpPr>
          <p:nvPr>
            <p:ph type="body" idx="3"/>
          </p:nvPr>
        </p:nvSpPr>
        <p:spPr>
          <a:xfrm>
            <a:off x="1725192" y="3779838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0" descr="Summary of day 2 forecast."/>
          <p:cNvSpPr txBox="1">
            <a:spLocks noGrp="1"/>
          </p:cNvSpPr>
          <p:nvPr>
            <p:ph type="body" idx="4"/>
          </p:nvPr>
        </p:nvSpPr>
        <p:spPr>
          <a:xfrm>
            <a:off x="1734095" y="468479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5"/>
          </p:nvPr>
        </p:nvSpPr>
        <p:spPr>
          <a:xfrm>
            <a:off x="1725192" y="5594099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CPEX-AW</a:t>
            </a:r>
            <a:r>
              <a:rPr lang="en-US" sz="2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endParaRPr sz="2000" b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0" descr="Forecasters"/>
          <p:cNvSpPr txBox="1">
            <a:spLocks noGrp="1"/>
          </p:cNvSpPr>
          <p:nvPr>
            <p:ph type="body" idx="6"/>
          </p:nvPr>
        </p:nvSpPr>
        <p:spPr>
          <a:xfrm>
            <a:off x="2677461" y="2168917"/>
            <a:ext cx="6828903" cy="5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30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1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1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31"/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Current Conditions</a:t>
            </a:r>
            <a:endParaRPr/>
          </a:p>
        </p:txBody>
      </p:sp>
      <p:cxnSp>
        <p:nvCxnSpPr>
          <p:cNvPr id="52" name="Google Shape;52;p31"/>
          <p:cNvCxnSpPr/>
          <p:nvPr/>
        </p:nvCxnSpPr>
        <p:spPr>
          <a:xfrm>
            <a:off x="1639388" y="836908"/>
            <a:ext cx="0" cy="5504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31"/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/>
          </a:p>
        </p:txBody>
      </p:sp>
      <p:sp>
        <p:nvSpPr>
          <p:cNvPr id="54" name="Google Shape;54;p31"/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/>
          </a:p>
        </p:txBody>
      </p:sp>
      <p:sp>
        <p:nvSpPr>
          <p:cNvPr id="55" name="Google Shape;55;p31"/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Days 3-5</a:t>
            </a:r>
            <a:endParaRPr/>
          </a:p>
        </p:txBody>
      </p:sp>
      <p:sp>
        <p:nvSpPr>
          <p:cNvPr id="56" name="Google Shape;56;p31" descr="Summary of current conditions."/>
          <p:cNvSpPr txBox="1">
            <a:spLocks noGrp="1"/>
          </p:cNvSpPr>
          <p:nvPr>
            <p:ph type="body" idx="1"/>
          </p:nvPr>
        </p:nvSpPr>
        <p:spPr>
          <a:xfrm>
            <a:off x="1734095" y="866929"/>
            <a:ext cx="7681651" cy="154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 descr="Summary of day 1 forecast."/>
          <p:cNvSpPr txBox="1">
            <a:spLocks noGrp="1"/>
          </p:cNvSpPr>
          <p:nvPr>
            <p:ph type="body" idx="2"/>
          </p:nvPr>
        </p:nvSpPr>
        <p:spPr>
          <a:xfrm>
            <a:off x="1725192" y="2570675"/>
            <a:ext cx="10222992" cy="11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1" descr="Summary of day 2 forecast."/>
          <p:cNvSpPr txBox="1">
            <a:spLocks noGrp="1"/>
          </p:cNvSpPr>
          <p:nvPr>
            <p:ph type="body" idx="3"/>
          </p:nvPr>
        </p:nvSpPr>
        <p:spPr>
          <a:xfrm>
            <a:off x="1725192" y="3866721"/>
            <a:ext cx="10222992" cy="118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body" idx="4"/>
          </p:nvPr>
        </p:nvSpPr>
        <p:spPr>
          <a:xfrm>
            <a:off x="1725192" y="5159858"/>
            <a:ext cx="10222992" cy="118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11" name="Google Shape;11;p28"/>
            <p:cNvSpPr/>
            <p:nvPr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 w="12700" cap="flat" cmpd="sng">
              <a:solidFill>
                <a:srgbClr val="093A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 w="12700" cap="flat" cmpd="sng">
              <a:solidFill>
                <a:srgbClr val="49A8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 w="12700" cap="flat" cmpd="sng">
              <a:solidFill>
                <a:srgbClr val="093A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 w="12700" cap="flat" cmpd="sng">
              <a:solidFill>
                <a:srgbClr val="49A8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 w="12700" cap="flat" cmpd="sng">
              <a:solidFill>
                <a:srgbClr val="BCD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82" name="Google Shape;82;p1"/>
          <p:cNvSpPr txBox="1"/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83" name="Google Shape;83;p1"/>
          <p:cNvSpPr txBox="1"/>
          <p:nvPr/>
        </p:nvSpPr>
        <p:spPr>
          <a:xfrm>
            <a:off x="2673373" y="1589677"/>
            <a:ext cx="6828903" cy="49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September 1, 2022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1846570" y="2100129"/>
            <a:ext cx="8621296" cy="5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Lead name, Support name, Support Name, Support Name</a:t>
            </a:r>
            <a:endParaRPr dirty="0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16" y="2451405"/>
            <a:ext cx="1724132" cy="386408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673374" y="838677"/>
            <a:ext cx="6828903" cy="7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</a:pPr>
            <a:r>
              <a:rPr lang="en-US" sz="54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CPEX-CV Forecast</a:t>
            </a:r>
            <a:endParaRPr/>
          </a:p>
        </p:txBody>
      </p:sp>
      <p:pic>
        <p:nvPicPr>
          <p:cNvPr id="88" name="Google Shape;88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07" t="6376" r="11100" b="4758"/>
          <a:stretch/>
        </p:blipFill>
        <p:spPr>
          <a:xfrm>
            <a:off x="10467866" y="656725"/>
            <a:ext cx="1724134" cy="182185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pic>
        <p:nvPicPr>
          <p:cNvPr id="92" name="Google Shape;92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07" t="6376" r="11100" b="4758"/>
          <a:stretch/>
        </p:blipFill>
        <p:spPr>
          <a:xfrm>
            <a:off x="27088" y="656725"/>
            <a:ext cx="1724134" cy="1821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 1)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2,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67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 2)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42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(days 3-5)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4 – Sept. 6,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63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AEWs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78" name="Google Shape;378;p2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3-5 (Sept. XX –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55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2,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10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UWIN-CM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MSLP, Rain – UWIN-CM</a:t>
            </a:r>
            <a:endParaRPr lang="en-US"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6;p10">
            <a:extLst>
              <a:ext uri="{FF2B5EF4-FFF2-40B4-BE49-F238E27FC236}">
                <a16:creationId xmlns:a16="http://schemas.microsoft.com/office/drawing/2014/main" id="{A966D774-5B55-A444-3A08-78D367D8AFFD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72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267" name="Google Shape;267;p14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268" name="Google Shape;268;p14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BFF3F6-0F8B-0B7E-D371-6473A0C7F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0060"/>
            <a:ext cx="8246456" cy="5807888"/>
          </a:xfrm>
          <a:prstGeom prst="rect">
            <a:avLst/>
          </a:prstGeom>
        </p:spPr>
      </p:pic>
      <p:sp>
        <p:nvSpPr>
          <p:cNvPr id="4" name="Google Shape;226;p10">
            <a:extLst>
              <a:ext uri="{FF2B5EF4-FFF2-40B4-BE49-F238E27FC236}">
                <a16:creationId xmlns:a16="http://schemas.microsoft.com/office/drawing/2014/main" id="{235F27DA-6FDE-4220-DB67-F3A9117EB340}"/>
              </a:ext>
            </a:extLst>
          </p:cNvPr>
          <p:cNvSpPr txBox="1"/>
          <p:nvPr/>
        </p:nvSpPr>
        <p:spPr>
          <a:xfrm>
            <a:off x="8154924" y="3330304"/>
            <a:ext cx="394249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512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7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193" name="Google Shape;193;p8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UWIN-CM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MSLP, Rain – UWIN-CM</a:t>
            </a:r>
            <a:endParaRPr lang="en-US"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6;p10">
            <a:extLst>
              <a:ext uri="{FF2B5EF4-FFF2-40B4-BE49-F238E27FC236}">
                <a16:creationId xmlns:a16="http://schemas.microsoft.com/office/drawing/2014/main" id="{881A1C58-BE3C-6C1A-22B6-172CB972135B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32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267" name="Google Shape;267;p14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68" name="Google Shape;268;p14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E04FD-0B51-B1CF-EB2C-BFBF2614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0060"/>
            <a:ext cx="8246456" cy="5807888"/>
          </a:xfrm>
          <a:prstGeom prst="rect">
            <a:avLst/>
          </a:prstGeom>
        </p:spPr>
      </p:pic>
      <p:sp>
        <p:nvSpPr>
          <p:cNvPr id="3" name="Google Shape;226;p10">
            <a:extLst>
              <a:ext uri="{FF2B5EF4-FFF2-40B4-BE49-F238E27FC236}">
                <a16:creationId xmlns:a16="http://schemas.microsoft.com/office/drawing/2014/main" id="{C0A700B7-95DC-964A-203B-CE8A815D9AFE}"/>
              </a:ext>
            </a:extLst>
          </p:cNvPr>
          <p:cNvSpPr txBox="1"/>
          <p:nvPr/>
        </p:nvSpPr>
        <p:spPr>
          <a:xfrm>
            <a:off x="8154924" y="3330304"/>
            <a:ext cx="394249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868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lvl="0">
              <a:buSzPts val="2800"/>
            </a:pPr>
            <a:r>
              <a:rPr lang="en-US" dirty="0"/>
              <a:t>Forecast Post-mortem for Yesterday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78" name="Google Shape;378;p2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Dust and Aerosols (SAL)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</a:t>
            </a:r>
            <a:endParaRPr lang="en-US" sz="20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AEWs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Convection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51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(days 3-5)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(Sept. 4 – Sept. 6,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13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lvl="0">
              <a:buSzPts val="2800"/>
            </a:pPr>
            <a:r>
              <a:rPr lang="en-US" dirty="0"/>
              <a:t>Forecast – Convection (days 3-4)</a:t>
            </a:r>
            <a:endParaRPr dirty="0"/>
          </a:p>
        </p:txBody>
      </p:sp>
      <p:sp>
        <p:nvSpPr>
          <p:cNvPr id="404" name="Google Shape;404;p1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4 &amp; 5, 2022)</a:t>
            </a:r>
            <a:endParaRPr dirty="0"/>
          </a:p>
        </p:txBody>
      </p:sp>
      <p:sp>
        <p:nvSpPr>
          <p:cNvPr id="405" name="Google Shape;405;p19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406" name="Google Shape;406;p19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08" name="Google Shape;408;p19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9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MPAS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Hourly Rain Rate – MPAS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0" y="1305775"/>
            <a:ext cx="11438150" cy="31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6;p10">
            <a:extLst>
              <a:ext uri="{FF2B5EF4-FFF2-40B4-BE49-F238E27FC236}">
                <a16:creationId xmlns:a16="http://schemas.microsoft.com/office/drawing/2014/main" id="{FDF3532A-B2BD-F9CE-EF7F-C7DBDF258403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Convection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78" name="Google Shape;378;p2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3-5 (Sept. XX –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048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id="438" name="Google Shape;4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91" y="850682"/>
            <a:ext cx="1632095" cy="544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1333" t="9507" r="11285" b="10563"/>
          <a:stretch/>
        </p:blipFill>
        <p:spPr>
          <a:xfrm>
            <a:off x="10489254" y="655768"/>
            <a:ext cx="1699698" cy="163863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7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sp>
        <p:nvSpPr>
          <p:cNvPr id="441" name="Google Shape;441;p27"/>
          <p:cNvSpPr txBox="1"/>
          <p:nvPr/>
        </p:nvSpPr>
        <p:spPr>
          <a:xfrm>
            <a:off x="1721086" y="2330334"/>
            <a:ext cx="10222992" cy="10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2" name="Google Shape;442;p27"/>
          <p:cNvSpPr txBox="1"/>
          <p:nvPr/>
        </p:nvSpPr>
        <p:spPr>
          <a:xfrm>
            <a:off x="1721086" y="3623019"/>
            <a:ext cx="10222992" cy="10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3" name="Google Shape;443;p27"/>
          <p:cNvSpPr txBox="1"/>
          <p:nvPr/>
        </p:nvSpPr>
        <p:spPr>
          <a:xfrm>
            <a:off x="1721086" y="4915703"/>
            <a:ext cx="10222992" cy="13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4" name="Google Shape;444;p27"/>
          <p:cNvSpPr txBox="1"/>
          <p:nvPr/>
        </p:nvSpPr>
        <p:spPr>
          <a:xfrm>
            <a:off x="1721086" y="806896"/>
            <a:ext cx="8768168" cy="138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Current Conditions – Synoptic View</a:t>
            </a:r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13" name="Google Shape;113;p3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NHC Surface Analysis (XXZ)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993905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Current Conditions – AEWs, SAL, Satellite IR</a:t>
            </a:r>
            <a:endParaRPr dirty="0"/>
          </a:p>
        </p:txBody>
      </p:sp>
      <p:sp>
        <p:nvSpPr>
          <p:cNvPr id="126" name="Google Shape;126;p4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Precipitable Water (XXZ) – MIMIC</a:t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IMERG Rain Rate, MSLP, AEWs (XXZ) – GFS</a:t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GOES-16 / Meteosat-11 IR (XX:XXZ)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381800" y="3419775"/>
            <a:ext cx="5179500" cy="31620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SAL (split window, XXZ) – GOES-16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381801" y="3756963"/>
            <a:ext cx="5179500" cy="2654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NHC Tropical Atlantic Outlook</a:t>
            </a:r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3 &amp; Sept. 6, 2022)</a:t>
            </a:r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2-day Outlook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5-day Outlook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Dust and Aerosols – Day 1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15°N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20°W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7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Dust and Aerosols – Day 2</a:t>
            </a:r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3, 2022)</a:t>
            </a:r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63" name="Google Shape;363;p21"/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1"/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15°N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1"/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1"/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20°W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1"/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177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Dust and Aerosols – Days 3 &amp; 4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4 &amp; 5, 2022)</a:t>
            </a:r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81" name="Google Shape;381;p22"/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Ensemble Mean Total AOT – GEOS (day 3)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Ensemble Mean Total AOT – GEOS (day 4)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66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Dust and Aerosols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78" name="Google Shape;378;p2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3-5 (Sept. XX –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0385535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739</Words>
  <Application>Microsoft Macintosh PowerPoint</Application>
  <PresentationFormat>Widescreen</PresentationFormat>
  <Paragraphs>192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CPEX-AW_template</vt:lpstr>
      <vt:lpstr>PowerPoint Presentation</vt:lpstr>
      <vt:lpstr>Forecast Post-mortem for Yesterday</vt:lpstr>
      <vt:lpstr>Current Conditions – Synoptic View</vt:lpstr>
      <vt:lpstr>Current Conditions – AEWs, SAL, Satellite IR</vt:lpstr>
      <vt:lpstr>NHC Tropical Atlantic Outlook</vt:lpstr>
      <vt:lpstr>Dust and Aerosols – Day 1</vt:lpstr>
      <vt:lpstr>Dust and Aerosols – Day 2</vt:lpstr>
      <vt:lpstr>Dust and Aerosols – Days 3 &amp; 4</vt:lpstr>
      <vt:lpstr>Dust and Aerosols – Forecast Tendency</vt:lpstr>
      <vt:lpstr>Forecast – AEWs (day 1)</vt:lpstr>
      <vt:lpstr>Forecast – AEWs (day 2)</vt:lpstr>
      <vt:lpstr>Forecast – AEWs (days 3-5)</vt:lpstr>
      <vt:lpstr>AEWs – Forecast Tendency</vt:lpstr>
      <vt:lpstr>Forecast – Convection (day 1)</vt:lpstr>
      <vt:lpstr>Forecast – Convection (day 1)</vt:lpstr>
      <vt:lpstr>Forecast – Convection (day 1)</vt:lpstr>
      <vt:lpstr>Forecast – Convection (day 2)</vt:lpstr>
      <vt:lpstr>Forecast – Convection (day 2)</vt:lpstr>
      <vt:lpstr>Forecast – Convection (day 2)</vt:lpstr>
      <vt:lpstr>Forecast – Convection (days 3-5)</vt:lpstr>
      <vt:lpstr>Forecast – Convection (days 3-4)</vt:lpstr>
      <vt:lpstr>Convection – Forecast Tendency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Overview</dc:title>
  <dc:creator>Microsoft Office User</dc:creator>
  <cp:lastModifiedBy>Wu, Shun Nan</cp:lastModifiedBy>
  <cp:revision>14</cp:revision>
  <dcterms:created xsi:type="dcterms:W3CDTF">2020-07-07T03:56:24Z</dcterms:created>
  <dcterms:modified xsi:type="dcterms:W3CDTF">2022-09-10T21:46:22Z</dcterms:modified>
</cp:coreProperties>
</file>